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55"/>
  </p:notesMasterIdLst>
  <p:sldIdLst>
    <p:sldId id="256" r:id="rId2"/>
    <p:sldId id="257" r:id="rId3"/>
    <p:sldId id="258" r:id="rId4"/>
    <p:sldId id="259" r:id="rId5"/>
    <p:sldId id="261" r:id="rId6"/>
    <p:sldId id="262" r:id="rId7"/>
    <p:sldId id="308"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4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17572102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4" name="Shape 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9" name="Shape 1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5" name="Shape 14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7" name="Shape 15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4" name="Shape 16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0" name="Shape 17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6" name="Shape 17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2" name="Shape 1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7" name="Shape 1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2" name="Shape 1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0" name="Shape 9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8" name="Shape 1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4" name="Shape 2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5" name="Shape 2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1" name="Shape 22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6" name="Shape 2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2" name="Shape 2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8" name="Shape 23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4" name="Shape 2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0" name="Shape 25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5" name="Shape 2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6" name="Shape 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0" name="Shape 26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5" name="Shape 2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0" name="Shape 27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5" name="Shape 2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2" name="Shape 2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7" name="Shape 2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2" name="Shape 2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7" name="Shape 29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2" name="Shape 30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0" name="Shape 3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2" name="Shape 10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5" name="Shape 3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0" name="Shape 32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5" name="Shape 32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0" name="Shape 3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6" name="Shape 3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1" name="Shape 3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6" name="Shape 34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1" name="Shape 3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7" name="Shape 35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3" name="Shape 3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5" name="Shape 1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0" name="Shape 37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5" name="Shape 3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0" name="Shape 3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2" name="Shape 1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8" name="Shape 1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8" name="Shape 12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Times New Roman"/>
              <a:buNone/>
              <a:defRPr/>
            </a:lvl1pPr>
            <a:lvl2pPr marL="457200" marR="0" indent="0" algn="ctr" rtl="0">
              <a:spcBef>
                <a:spcPts val="560"/>
              </a:spcBef>
              <a:spcAft>
                <a:spcPts val="0"/>
              </a:spcAft>
              <a:buClr>
                <a:schemeClr val="dk1"/>
              </a:buClr>
              <a:buFont typeface="Times New Roman"/>
              <a:buNone/>
              <a:defRPr/>
            </a:lvl2pPr>
            <a:lvl3pPr marL="914400" marR="0" indent="0" algn="ctr" rtl="0">
              <a:spcBef>
                <a:spcPts val="480"/>
              </a:spcBef>
              <a:spcAft>
                <a:spcPts val="0"/>
              </a:spcAft>
              <a:buClr>
                <a:schemeClr val="dk1"/>
              </a:buClr>
              <a:buFont typeface="Times New Roman"/>
              <a:buNone/>
              <a:defRPr/>
            </a:lvl3pPr>
            <a:lvl4pPr marL="1371600" marR="0" indent="0" algn="ctr" rtl="0">
              <a:spcBef>
                <a:spcPts val="400"/>
              </a:spcBef>
              <a:spcAft>
                <a:spcPts val="0"/>
              </a:spcAft>
              <a:buClr>
                <a:schemeClr val="dk1"/>
              </a:buClr>
              <a:buFont typeface="Times New Roman"/>
              <a:buNone/>
              <a:defRPr/>
            </a:lvl4pPr>
            <a:lvl5pPr marL="1828800" marR="0" indent="0" algn="ctr" rtl="0">
              <a:spcBef>
                <a:spcPts val="400"/>
              </a:spcBef>
              <a:spcAft>
                <a:spcPts val="0"/>
              </a:spcAft>
              <a:buClr>
                <a:schemeClr val="dk1"/>
              </a:buClr>
              <a:buFont typeface="Arial"/>
              <a:buNone/>
              <a:defRPr/>
            </a:lvl5pPr>
            <a:lvl6pPr marL="2286000" marR="0" indent="0" algn="ctr" rtl="0">
              <a:spcBef>
                <a:spcPts val="400"/>
              </a:spcBef>
              <a:spcAft>
                <a:spcPts val="0"/>
              </a:spcAft>
              <a:buClr>
                <a:schemeClr val="dk1"/>
              </a:buClr>
              <a:buFont typeface="Arial"/>
              <a:buNone/>
              <a:defRPr/>
            </a:lvl6pPr>
            <a:lvl7pPr marL="2743200" marR="0" indent="0" algn="ctr" rtl="0">
              <a:spcBef>
                <a:spcPts val="400"/>
              </a:spcBef>
              <a:spcAft>
                <a:spcPts val="0"/>
              </a:spcAft>
              <a:buClr>
                <a:schemeClr val="dk1"/>
              </a:buClr>
              <a:buFont typeface="Arial"/>
              <a:buNone/>
              <a:defRPr/>
            </a:lvl7pPr>
            <a:lvl8pPr marL="3200400" marR="0" indent="0" algn="ctr" rtl="0">
              <a:spcBef>
                <a:spcPts val="400"/>
              </a:spcBef>
              <a:spcAft>
                <a:spcPts val="0"/>
              </a:spcAft>
              <a:buClr>
                <a:schemeClr val="dk1"/>
              </a:buClr>
              <a:buFont typeface="Arial"/>
              <a:buNone/>
              <a:defRPr/>
            </a:lvl8pPr>
            <a:lvl9pPr marL="3657600" marR="0" indent="0" algn="ctr" rtl="0">
              <a:spcBef>
                <a:spcPts val="400"/>
              </a:spcBef>
              <a:spcAft>
                <a:spcPts val="0"/>
              </a:spcAft>
              <a:buClr>
                <a:schemeClr val="dk1"/>
              </a:buClr>
              <a:buFont typeface="Arial"/>
              <a:buNone/>
              <a:defRPr/>
            </a:lvl9pPr>
          </a:lstStyle>
          <a:p>
            <a:endParaRPr/>
          </a:p>
        </p:txBody>
      </p:sp>
      <p:sp>
        <p:nvSpPr>
          <p:cNvPr id="13" name="Shape 1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Times New Roman"/>
              <a:buChar char="•"/>
              <a:defRPr/>
            </a:lvl1pPr>
            <a:lvl2pPr marL="742950" indent="-107950" algn="l" rtl="0">
              <a:spcBef>
                <a:spcPts val="560"/>
              </a:spcBef>
              <a:spcAft>
                <a:spcPts val="0"/>
              </a:spcAft>
              <a:buClr>
                <a:schemeClr val="dk1"/>
              </a:buClr>
              <a:buFont typeface="Times New Roman"/>
              <a:buChar char="–"/>
              <a:defRPr/>
            </a:lvl2pPr>
            <a:lvl3pPr marL="1143000" indent="-76200" algn="l" rtl="0">
              <a:spcBef>
                <a:spcPts val="480"/>
              </a:spcBef>
              <a:spcAft>
                <a:spcPts val="0"/>
              </a:spcAft>
              <a:buClr>
                <a:schemeClr val="dk1"/>
              </a:buClr>
              <a:buFont typeface="Times New Roman"/>
              <a:buChar char="•"/>
              <a:defRPr/>
            </a:lvl3pPr>
            <a:lvl4pPr marL="1600200" indent="-101600" algn="l" rtl="0">
              <a:spcBef>
                <a:spcPts val="400"/>
              </a:spcBef>
              <a:spcAft>
                <a:spcPts val="0"/>
              </a:spcAft>
              <a:buClr>
                <a:schemeClr val="dk1"/>
              </a:buClr>
              <a:buFont typeface="Times New Roman"/>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70" name="Shape 7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Times New Roman"/>
              <a:buChar char="•"/>
              <a:defRPr/>
            </a:lvl1pPr>
            <a:lvl2pPr marL="742950" indent="-107950" algn="l" rtl="0">
              <a:spcBef>
                <a:spcPts val="560"/>
              </a:spcBef>
              <a:spcAft>
                <a:spcPts val="0"/>
              </a:spcAft>
              <a:buClr>
                <a:schemeClr val="dk1"/>
              </a:buClr>
              <a:buFont typeface="Times New Roman"/>
              <a:buChar char="–"/>
              <a:defRPr/>
            </a:lvl2pPr>
            <a:lvl3pPr marL="1143000" indent="-76200" algn="l" rtl="0">
              <a:spcBef>
                <a:spcPts val="480"/>
              </a:spcBef>
              <a:spcAft>
                <a:spcPts val="0"/>
              </a:spcAft>
              <a:buClr>
                <a:schemeClr val="dk1"/>
              </a:buClr>
              <a:buFont typeface="Times New Roman"/>
              <a:buChar char="•"/>
              <a:defRPr/>
            </a:lvl3pPr>
            <a:lvl4pPr marL="1600200" indent="-101600" algn="l" rtl="0">
              <a:spcBef>
                <a:spcPts val="400"/>
              </a:spcBef>
              <a:spcAft>
                <a:spcPts val="0"/>
              </a:spcAft>
              <a:buClr>
                <a:schemeClr val="dk1"/>
              </a:buClr>
              <a:buFont typeface="Times New Roman"/>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76" name="Shape 7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Times New Roman"/>
              <a:buChar char="•"/>
              <a:defRPr/>
            </a:lvl1pPr>
            <a:lvl2pPr marL="742950" indent="-107950" algn="l" rtl="0">
              <a:spcBef>
                <a:spcPts val="560"/>
              </a:spcBef>
              <a:spcAft>
                <a:spcPts val="0"/>
              </a:spcAft>
              <a:buClr>
                <a:schemeClr val="dk1"/>
              </a:buClr>
              <a:buFont typeface="Times New Roman"/>
              <a:buChar char="–"/>
              <a:defRPr/>
            </a:lvl2pPr>
            <a:lvl3pPr marL="1143000" indent="-76200" algn="l" rtl="0">
              <a:spcBef>
                <a:spcPts val="480"/>
              </a:spcBef>
              <a:spcAft>
                <a:spcPts val="0"/>
              </a:spcAft>
              <a:buClr>
                <a:schemeClr val="dk1"/>
              </a:buClr>
              <a:buFont typeface="Times New Roman"/>
              <a:buChar char="•"/>
              <a:defRPr/>
            </a:lvl3pPr>
            <a:lvl4pPr marL="1600200" indent="-101600" algn="l" rtl="0">
              <a:spcBef>
                <a:spcPts val="400"/>
              </a:spcBef>
              <a:spcAft>
                <a:spcPts val="0"/>
              </a:spcAft>
              <a:buClr>
                <a:schemeClr val="dk1"/>
              </a:buClr>
              <a:buFont typeface="Times New Roman"/>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19" name="Shape 1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5" name="Shape 2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6" name="Shape 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7" name="Shape 5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4" name="Shape 6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Times New Roman"/>
              <a:buChar char="•"/>
              <a:defRPr/>
            </a:lvl1pPr>
            <a:lvl2pPr marL="742950" marR="0" indent="-107950" algn="l" rtl="0">
              <a:spcBef>
                <a:spcPts val="560"/>
              </a:spcBef>
              <a:spcAft>
                <a:spcPts val="0"/>
              </a:spcAft>
              <a:buClr>
                <a:schemeClr val="dk1"/>
              </a:buClr>
              <a:buFont typeface="Times New Roman"/>
              <a:buChar char="–"/>
              <a:defRPr/>
            </a:lvl2pPr>
            <a:lvl3pPr marL="1143000" marR="0" indent="-76200" algn="l" rtl="0">
              <a:spcBef>
                <a:spcPts val="480"/>
              </a:spcBef>
              <a:spcAft>
                <a:spcPts val="0"/>
              </a:spcAft>
              <a:buClr>
                <a:schemeClr val="dk1"/>
              </a:buClr>
              <a:buFont typeface="Times New Roman"/>
              <a:buChar char="•"/>
              <a:defRPr/>
            </a:lvl3pPr>
            <a:lvl4pPr marL="1600200" marR="0" indent="-101600" algn="l" rtl="0">
              <a:spcBef>
                <a:spcPts val="400"/>
              </a:spcBef>
              <a:spcAft>
                <a:spcPts val="0"/>
              </a:spcAft>
              <a:buClr>
                <a:schemeClr val="dk1"/>
              </a:buClr>
              <a:buFont typeface="Times New Roman"/>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
        <p:nvSpPr>
          <p:cNvPr id="7" name="Shape 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4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Times New Roman"/>
                <a:ea typeface="Times New Roman"/>
                <a:cs typeface="Times New Roman"/>
                <a:sym typeface="Times New Roman"/>
              </a:rPr>
              <a:t>The Four Required Labs</a:t>
            </a:r>
          </a:p>
        </p:txBody>
      </p:sp>
      <p:sp>
        <p:nvSpPr>
          <p:cNvPr id="81" name="Shape 8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Part D of the Living Environment Regents Exam covers concepts discussed in the four New State required lab activities.  </a:t>
            </a:r>
          </a:p>
          <a:p>
            <a:pPr marL="342900" marR="0" lvl="0" indent="-342900" algn="l" rtl="0">
              <a:spcBef>
                <a:spcPts val="64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The four required labs are:</a:t>
            </a:r>
          </a:p>
          <a:p>
            <a:pPr marL="742950" marR="0" lvl="1" indent="-285750" algn="l" rtl="0">
              <a:spcBef>
                <a:spcPts val="560"/>
              </a:spcBef>
              <a:spcAft>
                <a:spcPts val="0"/>
              </a:spcAft>
              <a:buClr>
                <a:schemeClr val="dk1"/>
              </a:buClr>
              <a:buSzPct val="100000"/>
              <a:buFont typeface="Times New Roman"/>
              <a:buChar char="–"/>
            </a:pPr>
            <a:r>
              <a:rPr lang="en-US" sz="2800" b="0" i="0" u="none" strike="noStrike" cap="none" baseline="0">
                <a:solidFill>
                  <a:schemeClr val="dk1"/>
                </a:solidFill>
                <a:latin typeface="Times New Roman"/>
                <a:ea typeface="Times New Roman"/>
                <a:cs typeface="Times New Roman"/>
                <a:sym typeface="Times New Roman"/>
              </a:rPr>
              <a:t>1.  Relationships and Biodiversity</a:t>
            </a:r>
          </a:p>
          <a:p>
            <a:pPr marL="742950" marR="0" lvl="1" indent="-285750" algn="l" rtl="0">
              <a:spcBef>
                <a:spcPts val="560"/>
              </a:spcBef>
              <a:spcAft>
                <a:spcPts val="0"/>
              </a:spcAft>
              <a:buClr>
                <a:schemeClr val="dk1"/>
              </a:buClr>
              <a:buSzPct val="100000"/>
              <a:buFont typeface="Times New Roman"/>
              <a:buChar char="–"/>
            </a:pPr>
            <a:r>
              <a:rPr lang="en-US" sz="2800" b="0" i="0" u="none" strike="noStrike" cap="none" baseline="0">
                <a:solidFill>
                  <a:schemeClr val="dk1"/>
                </a:solidFill>
                <a:latin typeface="Times New Roman"/>
                <a:ea typeface="Times New Roman"/>
                <a:cs typeface="Times New Roman"/>
                <a:sym typeface="Times New Roman"/>
              </a:rPr>
              <a:t>2.  Making Connections</a:t>
            </a:r>
          </a:p>
          <a:p>
            <a:pPr marL="742950" marR="0" lvl="1" indent="-285750" algn="l" rtl="0">
              <a:spcBef>
                <a:spcPts val="560"/>
              </a:spcBef>
              <a:spcAft>
                <a:spcPts val="0"/>
              </a:spcAft>
              <a:buClr>
                <a:schemeClr val="dk1"/>
              </a:buClr>
              <a:buSzPct val="100000"/>
              <a:buFont typeface="Times New Roman"/>
              <a:buChar char="–"/>
            </a:pPr>
            <a:r>
              <a:rPr lang="en-US" sz="2800" b="0" i="0" u="none" strike="noStrike" cap="none" baseline="0">
                <a:solidFill>
                  <a:schemeClr val="dk1"/>
                </a:solidFill>
                <a:latin typeface="Times New Roman"/>
                <a:ea typeface="Times New Roman"/>
                <a:cs typeface="Times New Roman"/>
                <a:sym typeface="Times New Roman"/>
              </a:rPr>
              <a:t>3.  The Beaks of Finches</a:t>
            </a:r>
          </a:p>
          <a:p>
            <a:pPr marL="742950" marR="0" lvl="1" indent="-285750" algn="l" rtl="0">
              <a:spcBef>
                <a:spcPts val="560"/>
              </a:spcBef>
              <a:spcAft>
                <a:spcPts val="0"/>
              </a:spcAft>
              <a:buClr>
                <a:schemeClr val="dk1"/>
              </a:buClr>
              <a:buSzPct val="100000"/>
              <a:buFont typeface="Times New Roman"/>
              <a:buChar char="–"/>
            </a:pPr>
            <a:r>
              <a:rPr lang="en-US" sz="2800" b="0" i="0" u="none" strike="noStrike" cap="none" baseline="0">
                <a:solidFill>
                  <a:schemeClr val="dk1"/>
                </a:solidFill>
                <a:latin typeface="Times New Roman"/>
                <a:ea typeface="Times New Roman"/>
                <a:cs typeface="Times New Roman"/>
                <a:sym typeface="Times New Roman"/>
              </a:rPr>
              <a:t>4.  Diffusion through a Membrane</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srcRect/>
          <a:stretch/>
        </p:blipFill>
        <p:spPr>
          <a:xfrm>
            <a:off x="1752600" y="1143000"/>
            <a:ext cx="6048374" cy="3151187"/>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3"/>
          <a:srcRect/>
          <a:stretch/>
        </p:blipFill>
        <p:spPr>
          <a:xfrm>
            <a:off x="1676400" y="381000"/>
            <a:ext cx="6048374" cy="3151187"/>
          </a:xfrm>
          <a:prstGeom prst="rect">
            <a:avLst/>
          </a:prstGeom>
          <a:noFill/>
          <a:ln>
            <a:noFill/>
          </a:ln>
        </p:spPr>
      </p:pic>
      <p:sp>
        <p:nvSpPr>
          <p:cNvPr id="136" name="Shape 136"/>
          <p:cNvSpPr txBox="1"/>
          <p:nvPr/>
        </p:nvSpPr>
        <p:spPr>
          <a:xfrm>
            <a:off x="990600" y="4114800"/>
            <a:ext cx="7619999" cy="1006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Question 75 is straight forward.  Questions like this one often add a statement about chromatography.  The correct answer is # 1 while statement # 4 would apply to chromatography.  </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rotWithShape="1">
          <a:blip r:embed="rId3"/>
          <a:srcRect/>
          <a:stretch/>
        </p:blipFill>
        <p:spPr>
          <a:xfrm>
            <a:off x="1066800" y="2438400"/>
            <a:ext cx="6716109" cy="4693185"/>
          </a:xfrm>
          <a:prstGeom prst="rect">
            <a:avLst/>
          </a:prstGeom>
          <a:noFill/>
          <a:ln>
            <a:noFill/>
          </a:ln>
        </p:spPr>
      </p:pic>
      <p:pic>
        <p:nvPicPr>
          <p:cNvPr id="142" name="Shape 142"/>
          <p:cNvPicPr preferRelativeResize="0"/>
          <p:nvPr/>
        </p:nvPicPr>
        <p:blipFill rotWithShape="1">
          <a:blip r:embed="rId4"/>
          <a:srcRect/>
          <a:stretch/>
        </p:blipFill>
        <p:spPr>
          <a:xfrm>
            <a:off x="1676400" y="0"/>
            <a:ext cx="5410200" cy="2825170"/>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rotWithShape="1">
          <a:blip r:embed="rId3"/>
          <a:srcRect/>
          <a:stretch/>
        </p:blipFill>
        <p:spPr>
          <a:xfrm>
            <a:off x="762000" y="1295400"/>
            <a:ext cx="7570788" cy="4895850"/>
          </a:xfrm>
          <a:prstGeom prst="rect">
            <a:avLst/>
          </a:prstGeom>
          <a:noFill/>
          <a:ln>
            <a:noFill/>
          </a:ln>
        </p:spPr>
      </p:pic>
      <p:sp>
        <p:nvSpPr>
          <p:cNvPr id="148" name="Shape 148"/>
          <p:cNvSpPr txBox="1"/>
          <p:nvPr/>
        </p:nvSpPr>
        <p:spPr>
          <a:xfrm>
            <a:off x="533400" y="381000"/>
            <a:ext cx="7239000" cy="7016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Here is the electrophoresis gel that results when you add the bands that were stated in the chart.</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srcRect/>
          <a:stretch/>
        </p:blipFill>
        <p:spPr>
          <a:xfrm>
            <a:off x="2133600" y="0"/>
            <a:ext cx="6480174" cy="6858000"/>
          </a:xfrm>
          <a:prstGeom prst="rect">
            <a:avLst/>
          </a:prstGeom>
          <a:noFill/>
          <a:ln>
            <a:noFill/>
          </a:ln>
        </p:spPr>
      </p:pic>
      <p:sp>
        <p:nvSpPr>
          <p:cNvPr id="154" name="Shape 154"/>
          <p:cNvSpPr txBox="1"/>
          <p:nvPr/>
        </p:nvSpPr>
        <p:spPr>
          <a:xfrm>
            <a:off x="228600" y="457200"/>
            <a:ext cx="1752600" cy="22256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Here is one last series of questions that deals with the Relationship &amp; Biodiversity Activity. </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3"/>
          <a:srcRect/>
          <a:stretch/>
        </p:blipFill>
        <p:spPr>
          <a:xfrm>
            <a:off x="2663825" y="0"/>
            <a:ext cx="6480174" cy="6858000"/>
          </a:xfrm>
          <a:prstGeom prst="rect">
            <a:avLst/>
          </a:prstGeom>
          <a:noFill/>
          <a:ln>
            <a:noFill/>
          </a:ln>
        </p:spPr>
      </p:pic>
      <p:sp>
        <p:nvSpPr>
          <p:cNvPr id="160" name="Shape 160"/>
          <p:cNvSpPr txBox="1"/>
          <p:nvPr/>
        </p:nvSpPr>
        <p:spPr>
          <a:xfrm>
            <a:off x="228600" y="457200"/>
            <a:ext cx="1752600" cy="22256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Here is one last series of questions that deals with the Relationship &amp; Biodiversity Activity. </a:t>
            </a:r>
          </a:p>
        </p:txBody>
      </p:sp>
      <p:sp>
        <p:nvSpPr>
          <p:cNvPr id="161" name="Shape 161"/>
          <p:cNvSpPr txBox="1"/>
          <p:nvPr/>
        </p:nvSpPr>
        <p:spPr>
          <a:xfrm>
            <a:off x="304800" y="3276600"/>
            <a:ext cx="1752600" cy="31400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In this case Species C is most closely related to the unknown species (species C has four out the five bands in common)</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p:nvPr/>
        </p:nvPicPr>
        <p:blipFill rotWithShape="1">
          <a:blip r:embed="rId3"/>
          <a:srcRect/>
          <a:stretch/>
        </p:blipFill>
        <p:spPr>
          <a:xfrm>
            <a:off x="533400" y="533400"/>
            <a:ext cx="6686549" cy="1581150"/>
          </a:xfrm>
          <a:prstGeom prst="rect">
            <a:avLst/>
          </a:prstGeom>
          <a:noFill/>
          <a:ln>
            <a:noFill/>
          </a:ln>
        </p:spPr>
      </p:pic>
      <p:pic>
        <p:nvPicPr>
          <p:cNvPr id="167" name="Shape 167"/>
          <p:cNvPicPr preferRelativeResize="0"/>
          <p:nvPr/>
        </p:nvPicPr>
        <p:blipFill rotWithShape="1">
          <a:blip r:embed="rId4"/>
          <a:srcRect/>
          <a:stretch/>
        </p:blipFill>
        <p:spPr>
          <a:xfrm>
            <a:off x="304800" y="2895600"/>
            <a:ext cx="6743700" cy="2133599"/>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Times New Roman"/>
                <a:ea typeface="Times New Roman"/>
                <a:cs typeface="Times New Roman"/>
                <a:sym typeface="Times New Roman"/>
              </a:rPr>
              <a:t>Making Connections</a:t>
            </a: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Times New Roman"/>
              <a:buChar char="•"/>
            </a:pPr>
            <a:r>
              <a:rPr lang="en-US" sz="2800" b="0" i="0" u="none" strike="noStrike" cap="none" baseline="0">
                <a:solidFill>
                  <a:schemeClr val="dk1"/>
                </a:solidFill>
                <a:latin typeface="Times New Roman"/>
                <a:ea typeface="Times New Roman"/>
                <a:cs typeface="Times New Roman"/>
                <a:sym typeface="Times New Roman"/>
              </a:rPr>
              <a:t>The Making Connections activity covers human physiology.  </a:t>
            </a:r>
          </a:p>
          <a:p>
            <a:pPr marL="342900" marR="0" lvl="0" indent="-342900" algn="l" rtl="0">
              <a:lnSpc>
                <a:spcPct val="90000"/>
              </a:lnSpc>
              <a:spcBef>
                <a:spcPts val="560"/>
              </a:spcBef>
              <a:spcAft>
                <a:spcPts val="0"/>
              </a:spcAft>
              <a:buClr>
                <a:schemeClr val="dk1"/>
              </a:buClr>
              <a:buSzPct val="100000"/>
              <a:buFont typeface="Times New Roman"/>
              <a:buChar char="•"/>
            </a:pPr>
            <a:r>
              <a:rPr lang="en-US" sz="2800" b="0" i="0" u="none" strike="noStrike" cap="none" baseline="0">
                <a:solidFill>
                  <a:schemeClr val="dk1"/>
                </a:solidFill>
                <a:latin typeface="Times New Roman"/>
                <a:ea typeface="Times New Roman"/>
                <a:cs typeface="Times New Roman"/>
                <a:sym typeface="Times New Roman"/>
              </a:rPr>
              <a:t>In this activity you squeeze a clothes pin and record your results in a data table.</a:t>
            </a:r>
          </a:p>
          <a:p>
            <a:pPr marL="342900" marR="0" lvl="0" indent="-342900" algn="l" rtl="0">
              <a:lnSpc>
                <a:spcPct val="90000"/>
              </a:lnSpc>
              <a:spcBef>
                <a:spcPts val="560"/>
              </a:spcBef>
              <a:spcAft>
                <a:spcPts val="0"/>
              </a:spcAft>
              <a:buClr>
                <a:schemeClr val="dk1"/>
              </a:buClr>
              <a:buSzPct val="100000"/>
              <a:buFont typeface="Times New Roman"/>
              <a:buChar char="•"/>
            </a:pPr>
            <a:r>
              <a:rPr lang="en-US" sz="2800" b="0" i="0" u="none" strike="noStrike" cap="none" baseline="0">
                <a:solidFill>
                  <a:schemeClr val="dk1"/>
                </a:solidFill>
                <a:latin typeface="Times New Roman"/>
                <a:ea typeface="Times New Roman"/>
                <a:cs typeface="Times New Roman"/>
                <a:sym typeface="Times New Roman"/>
              </a:rPr>
              <a:t>You then constructed a histogram from the record data.</a:t>
            </a:r>
          </a:p>
          <a:p>
            <a:pPr marL="342900" marR="0" lvl="0" indent="-342900" algn="l" rtl="0">
              <a:lnSpc>
                <a:spcPct val="90000"/>
              </a:lnSpc>
              <a:spcBef>
                <a:spcPts val="560"/>
              </a:spcBef>
              <a:spcAft>
                <a:spcPts val="0"/>
              </a:spcAft>
              <a:buClr>
                <a:schemeClr val="dk1"/>
              </a:buClr>
              <a:buSzPct val="100000"/>
              <a:buFont typeface="Times New Roman"/>
              <a:buChar char="•"/>
            </a:pPr>
            <a:r>
              <a:rPr lang="en-US" sz="2800" b="0" i="0" u="none" strike="noStrike" cap="none" baseline="0">
                <a:solidFill>
                  <a:schemeClr val="dk1"/>
                </a:solidFill>
                <a:latin typeface="Times New Roman"/>
                <a:ea typeface="Times New Roman"/>
                <a:cs typeface="Times New Roman"/>
                <a:sym typeface="Times New Roman"/>
              </a:rPr>
              <a:t>In part 2 of this activity, you were to design an experiment after the development of a hypothesis.  </a:t>
            </a:r>
          </a:p>
          <a:p>
            <a:pPr marL="742950" marR="0" lvl="1" indent="-285750" algn="l" rtl="0">
              <a:lnSpc>
                <a:spcPct val="90000"/>
              </a:lnSpc>
              <a:spcBef>
                <a:spcPts val="480"/>
              </a:spcBef>
              <a:spcAft>
                <a:spcPts val="0"/>
              </a:spcAft>
              <a:buClr>
                <a:schemeClr val="dk1"/>
              </a:buClr>
              <a:buSzPct val="100000"/>
              <a:buFont typeface="Times New Roman"/>
              <a:buChar char="–"/>
            </a:pPr>
            <a:r>
              <a:rPr lang="en-US" sz="2400" b="0" i="0" u="none" strike="noStrike" cap="none" baseline="0">
                <a:solidFill>
                  <a:schemeClr val="dk1"/>
                </a:solidFill>
                <a:latin typeface="Times New Roman"/>
                <a:ea typeface="Times New Roman"/>
                <a:cs typeface="Times New Roman"/>
                <a:sym typeface="Times New Roman"/>
              </a:rPr>
              <a:t>Remember a hypothesis is never stated as a question.  A hypothesis is usually an “If then” statement.</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Times New Roman"/>
                <a:ea typeface="Times New Roman"/>
                <a:cs typeface="Times New Roman"/>
                <a:sym typeface="Times New Roman"/>
              </a:rPr>
              <a:t>Making Connections</a:t>
            </a: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The next series of slides are some typical questions that test your knowledge of the Making Connections activity.</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3"/>
          <a:srcRect/>
          <a:stretch/>
        </p:blipFill>
        <p:spPr>
          <a:xfrm>
            <a:off x="1100137" y="338137"/>
            <a:ext cx="6943724" cy="6181725"/>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Times New Roman"/>
                <a:ea typeface="Times New Roman"/>
                <a:cs typeface="Times New Roman"/>
                <a:sym typeface="Times New Roman"/>
              </a:rPr>
              <a:t>Relationships and Biodiversity</a:t>
            </a:r>
          </a:p>
        </p:txBody>
      </p:sp>
      <p:sp>
        <p:nvSpPr>
          <p:cNvPr id="87" name="Shape 8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The theme of this activity is finding a plant compound known as Curol (which cures certain types of cancers) in a closely related non-endangered species to the endangered plant known as </a:t>
            </a:r>
            <a:r>
              <a:rPr lang="en-US" sz="3200" b="0" i="1" u="none" strike="noStrike" cap="none" baseline="0">
                <a:solidFill>
                  <a:schemeClr val="dk1"/>
                </a:solidFill>
                <a:latin typeface="Times New Roman"/>
                <a:ea typeface="Times New Roman"/>
                <a:cs typeface="Times New Roman"/>
                <a:sym typeface="Times New Roman"/>
              </a:rPr>
              <a:t>Botana curus</a:t>
            </a:r>
            <a:r>
              <a:rPr lang="en-US" sz="3200" b="0" i="0" u="none" strike="noStrike" cap="none" baseline="0">
                <a:solidFill>
                  <a:schemeClr val="dk1"/>
                </a:solidFill>
                <a:latin typeface="Times New Roman"/>
                <a:ea typeface="Times New Roman"/>
                <a:cs typeface="Times New Roman"/>
                <a:sym typeface="Times New Roman"/>
              </a:rPr>
              <a:t> .</a:t>
            </a:r>
          </a:p>
          <a:p>
            <a:pPr marL="342900" marR="0" lvl="0" indent="-342900" algn="l" rtl="0">
              <a:lnSpc>
                <a:spcPct val="90000"/>
              </a:lnSpc>
              <a:spcBef>
                <a:spcPts val="64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The activity has the student look at structural and molecular relationships between </a:t>
            </a:r>
            <a:r>
              <a:rPr lang="en-US" sz="3200" b="0" i="1" u="none" strike="noStrike" cap="none" baseline="0">
                <a:solidFill>
                  <a:schemeClr val="dk1"/>
                </a:solidFill>
                <a:latin typeface="Times New Roman"/>
                <a:ea typeface="Times New Roman"/>
                <a:cs typeface="Times New Roman"/>
                <a:sym typeface="Times New Roman"/>
              </a:rPr>
              <a:t>Botana curus</a:t>
            </a:r>
            <a:r>
              <a:rPr lang="en-US" sz="3200" b="0" i="0" u="none" strike="noStrike" cap="none" baseline="0">
                <a:solidFill>
                  <a:schemeClr val="dk1"/>
                </a:solidFill>
                <a:latin typeface="Times New Roman"/>
                <a:ea typeface="Times New Roman"/>
                <a:cs typeface="Times New Roman"/>
                <a:sym typeface="Times New Roman"/>
              </a:rPr>
              <a:t> and three other closely related species (X, Y, and Z).</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p:cNvPicPr preferRelativeResize="0"/>
          <p:nvPr/>
        </p:nvPicPr>
        <p:blipFill rotWithShape="1">
          <a:blip r:embed="rId3"/>
          <a:srcRect/>
          <a:stretch/>
        </p:blipFill>
        <p:spPr>
          <a:xfrm>
            <a:off x="533400" y="1066800"/>
            <a:ext cx="6791325" cy="4324349"/>
          </a:xfrm>
          <a:prstGeom prst="rect">
            <a:avLst/>
          </a:prstGeom>
          <a:noFill/>
          <a:ln>
            <a:noFill/>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rotWithShape="1">
          <a:blip r:embed="rId3"/>
          <a:srcRect/>
          <a:stretch/>
        </p:blipFill>
        <p:spPr>
          <a:xfrm>
            <a:off x="990600" y="1295400"/>
            <a:ext cx="6762750" cy="4629150"/>
          </a:xfrm>
          <a:prstGeom prst="rect">
            <a:avLst/>
          </a:prstGeom>
          <a:noFill/>
          <a:ln>
            <a:noFill/>
          </a:ln>
        </p:spPr>
      </p:pic>
      <p:sp>
        <p:nvSpPr>
          <p:cNvPr id="195" name="Shape 195"/>
          <p:cNvSpPr txBox="1"/>
          <p:nvPr/>
        </p:nvSpPr>
        <p:spPr>
          <a:xfrm>
            <a:off x="304800" y="457200"/>
            <a:ext cx="8686800" cy="1006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Question 73 gives you a data table.  From this information which of the four graphs shown in next slide best represents that data?  Note that the independent &amp; dependent variables are not clearly stated.  </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Shape 200"/>
          <p:cNvPicPr preferRelativeResize="0"/>
          <p:nvPr/>
        </p:nvPicPr>
        <p:blipFill rotWithShape="1">
          <a:blip r:embed="rId3"/>
          <a:srcRect/>
          <a:stretch/>
        </p:blipFill>
        <p:spPr>
          <a:xfrm>
            <a:off x="304800" y="228600"/>
            <a:ext cx="5600699" cy="5934074"/>
          </a:xfrm>
          <a:prstGeom prst="rect">
            <a:avLst/>
          </a:prstGeom>
          <a:noFill/>
          <a:ln>
            <a:noFill/>
          </a:ln>
        </p:spPr>
      </p:pic>
      <p:sp>
        <p:nvSpPr>
          <p:cNvPr id="201" name="Shape 201"/>
          <p:cNvSpPr txBox="1"/>
          <p:nvPr/>
        </p:nvSpPr>
        <p:spPr>
          <a:xfrm>
            <a:off x="5867400" y="1981200"/>
            <a:ext cx="2590800" cy="396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0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rotWithShape="1">
          <a:blip r:embed="rId3"/>
          <a:srcRect/>
          <a:stretch/>
        </p:blipFill>
        <p:spPr>
          <a:xfrm>
            <a:off x="304800" y="228600"/>
            <a:ext cx="5600699" cy="5934074"/>
          </a:xfrm>
          <a:prstGeom prst="rect">
            <a:avLst/>
          </a:prstGeom>
          <a:noFill/>
          <a:ln>
            <a:noFill/>
          </a:ln>
        </p:spPr>
      </p:pic>
      <p:sp>
        <p:nvSpPr>
          <p:cNvPr id="207" name="Shape 207"/>
          <p:cNvSpPr txBox="1"/>
          <p:nvPr/>
        </p:nvSpPr>
        <p:spPr>
          <a:xfrm>
            <a:off x="5257800" y="685800"/>
            <a:ext cx="3505200" cy="396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Graph 3 is the best answer</a:t>
            </a:r>
          </a:p>
        </p:txBody>
      </p:sp>
      <p:cxnSp>
        <p:nvCxnSpPr>
          <p:cNvPr id="208" name="Shape 208"/>
          <p:cNvCxnSpPr/>
          <p:nvPr/>
        </p:nvCxnSpPr>
        <p:spPr>
          <a:xfrm>
            <a:off x="3048000" y="2133600"/>
            <a:ext cx="2819400" cy="0"/>
          </a:xfrm>
          <a:prstGeom prst="straightConnector1">
            <a:avLst/>
          </a:prstGeom>
          <a:noFill/>
          <a:ln w="9525" cap="flat">
            <a:solidFill>
              <a:schemeClr val="dk1"/>
            </a:solidFill>
            <a:prstDash val="solid"/>
            <a:round/>
            <a:headEnd type="none" w="med" len="med"/>
            <a:tailEnd type="triangle" w="med" len="med"/>
          </a:ln>
        </p:spPr>
      </p:cxnSp>
      <p:cxnSp>
        <p:nvCxnSpPr>
          <p:cNvPr id="209" name="Shape 209"/>
          <p:cNvCxnSpPr/>
          <p:nvPr/>
        </p:nvCxnSpPr>
        <p:spPr>
          <a:xfrm>
            <a:off x="4648200" y="2971800"/>
            <a:ext cx="1143000" cy="0"/>
          </a:xfrm>
          <a:prstGeom prst="straightConnector1">
            <a:avLst/>
          </a:prstGeom>
          <a:noFill/>
          <a:ln w="9525" cap="flat">
            <a:solidFill>
              <a:schemeClr val="dk1"/>
            </a:solidFill>
            <a:prstDash val="solid"/>
            <a:round/>
            <a:headEnd type="none" w="med" len="med"/>
            <a:tailEnd type="triangle" w="med" len="med"/>
          </a:ln>
        </p:spPr>
      </p:cxnSp>
      <p:sp>
        <p:nvSpPr>
          <p:cNvPr id="210" name="Shape 210"/>
          <p:cNvSpPr txBox="1"/>
          <p:nvPr/>
        </p:nvSpPr>
        <p:spPr>
          <a:xfrm>
            <a:off x="5867400" y="1981200"/>
            <a:ext cx="2590800" cy="396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211" name="Shape 211"/>
          <p:cNvSpPr txBox="1"/>
          <p:nvPr/>
        </p:nvSpPr>
        <p:spPr>
          <a:xfrm>
            <a:off x="5943600" y="1371600"/>
            <a:ext cx="2895600" cy="11144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0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Y axis is Heart beat (beats/minute</a:t>
            </a:r>
            <a:r>
              <a:rPr lang="en-US" sz="2000" b="0" i="0" u="none" strike="noStrike" cap="none" baseline="0">
                <a:solidFill>
                  <a:schemeClr val="dk1"/>
                </a:solidFill>
                <a:latin typeface="Times New Roman"/>
                <a:ea typeface="Times New Roman"/>
                <a:cs typeface="Times New Roman"/>
                <a:sym typeface="Times New Roman"/>
              </a:rPr>
              <a:t>)</a:t>
            </a:r>
          </a:p>
        </p:txBody>
      </p:sp>
      <p:sp>
        <p:nvSpPr>
          <p:cNvPr id="212" name="Shape 212"/>
          <p:cNvSpPr txBox="1"/>
          <p:nvPr/>
        </p:nvSpPr>
        <p:spPr>
          <a:xfrm>
            <a:off x="5867400" y="2743200"/>
            <a:ext cx="2057400" cy="6413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X axis is Time in hours</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3"/>
          <a:srcRect/>
          <a:stretch/>
        </p:blipFill>
        <p:spPr>
          <a:xfrm>
            <a:off x="1104900" y="285750"/>
            <a:ext cx="6934199" cy="6286499"/>
          </a:xfrm>
          <a:prstGeom prst="rect">
            <a:avLst/>
          </a:prstGeom>
          <a:noFill/>
          <a:ln>
            <a:noFill/>
          </a:ln>
        </p:spPr>
      </p:pic>
      <p:sp>
        <p:nvSpPr>
          <p:cNvPr id="218" name="Shape 218"/>
          <p:cNvSpPr txBox="1"/>
          <p:nvPr/>
        </p:nvSpPr>
        <p:spPr>
          <a:xfrm>
            <a:off x="457200" y="152400"/>
            <a:ext cx="7924799" cy="396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Questions 67 through 70 again cover the Making Connections activity</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rotWithShape="1">
          <a:blip r:embed="rId3"/>
          <a:srcRect/>
          <a:stretch/>
        </p:blipFill>
        <p:spPr>
          <a:xfrm>
            <a:off x="1066800" y="381000"/>
            <a:ext cx="6781800" cy="3638549"/>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Shape 228"/>
          <p:cNvPicPr preferRelativeResize="0"/>
          <p:nvPr/>
        </p:nvPicPr>
        <p:blipFill rotWithShape="1">
          <a:blip r:embed="rId3"/>
          <a:srcRect/>
          <a:stretch/>
        </p:blipFill>
        <p:spPr>
          <a:xfrm>
            <a:off x="1066800" y="381000"/>
            <a:ext cx="6781800" cy="3638549"/>
          </a:xfrm>
          <a:prstGeom prst="rect">
            <a:avLst/>
          </a:prstGeom>
          <a:noFill/>
          <a:ln>
            <a:noFill/>
          </a:ln>
        </p:spPr>
      </p:pic>
      <p:sp>
        <p:nvSpPr>
          <p:cNvPr id="229" name="Shape 229"/>
          <p:cNvSpPr txBox="1"/>
          <p:nvPr/>
        </p:nvSpPr>
        <p:spPr>
          <a:xfrm>
            <a:off x="685800" y="4191000"/>
            <a:ext cx="7772400" cy="16160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When answering these questions you should remember that homeostasis is the condition of internal stability &amp; that body systems coordinate their activities to maintain homeostasis.  In this case the Respiratory &amp; Circulatory systems are working together in the maintenance of homeostasis.   </a:t>
            </a: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Times New Roman"/>
                <a:ea typeface="Times New Roman"/>
                <a:cs typeface="Times New Roman"/>
                <a:sym typeface="Times New Roman"/>
              </a:rPr>
              <a:t>The Beaks of Finches</a:t>
            </a:r>
          </a:p>
        </p:txBody>
      </p:sp>
      <p:sp>
        <p:nvSpPr>
          <p:cNvPr id="235" name="Shape 23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In this activity you will investigate Natural Selection.</a:t>
            </a:r>
          </a:p>
          <a:p>
            <a:pPr marL="342900" marR="0" lvl="0" indent="-342900" algn="l" rtl="0">
              <a:spcBef>
                <a:spcPts val="64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Remember that species compete for limited environmental resources &amp; the most fit will survive while those that are less fit will be eliminated.</a:t>
            </a:r>
          </a:p>
          <a:p>
            <a:pPr marL="342900" marR="0" lvl="0" indent="-342900" algn="l" rtl="0">
              <a:spcBef>
                <a:spcPts val="64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The activity also covers species adaptation to a changing environment.  </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Times New Roman"/>
                <a:ea typeface="Times New Roman"/>
                <a:cs typeface="Times New Roman"/>
                <a:sym typeface="Times New Roman"/>
              </a:rPr>
              <a:t>The Beaks of Finches</a:t>
            </a: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The next series of slides will illustrate some typical questions found on the regents exam that covers this activity.</a:t>
            </a: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Shape 246"/>
          <p:cNvPicPr preferRelativeResize="0"/>
          <p:nvPr/>
        </p:nvPicPr>
        <p:blipFill rotWithShape="1">
          <a:blip r:embed="rId3"/>
          <a:srcRect/>
          <a:stretch/>
        </p:blipFill>
        <p:spPr>
          <a:xfrm>
            <a:off x="2133600" y="228600"/>
            <a:ext cx="6848474" cy="6372224"/>
          </a:xfrm>
          <a:prstGeom prst="rect">
            <a:avLst/>
          </a:prstGeom>
          <a:noFill/>
          <a:ln>
            <a:noFill/>
          </a:ln>
        </p:spPr>
      </p:pic>
      <p:sp>
        <p:nvSpPr>
          <p:cNvPr id="247" name="Shape 247"/>
          <p:cNvSpPr txBox="1"/>
          <p:nvPr/>
        </p:nvSpPr>
        <p:spPr>
          <a:xfrm>
            <a:off x="228600" y="685800"/>
            <a:ext cx="1904999" cy="40544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This is the diagram that shows the variations in the Galapagos Islands finches.</a:t>
            </a:r>
          </a:p>
          <a:p>
            <a:pPr marL="0" marR="0" lvl="0" indent="0" algn="l" rtl="0">
              <a:spcBef>
                <a:spcPts val="1000"/>
              </a:spcBef>
              <a:spcAft>
                <a:spcPts val="0"/>
              </a:spcAft>
              <a:buNone/>
            </a:pPr>
            <a:endParaRPr sz="20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The questions test your ability to read &amp; interpret the diagram.</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Times New Roman"/>
                <a:ea typeface="Times New Roman"/>
                <a:cs typeface="Times New Roman"/>
                <a:sym typeface="Times New Roman"/>
              </a:rPr>
              <a:t>Relationships and Biodiversity</a:t>
            </a:r>
          </a:p>
        </p:txBody>
      </p:sp>
      <p:sp>
        <p:nvSpPr>
          <p:cNvPr id="93" name="Shape 9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The following slides illustrate some typical questions you will find in Part D that will test your knowledge of the Relationships and Biodiversity activity.</a:t>
            </a:r>
          </a:p>
          <a:p>
            <a:pPr marL="342900" marR="0" lvl="0" indent="-342900" algn="l" rtl="0">
              <a:spcBef>
                <a:spcPts val="640"/>
              </a:spcBef>
              <a:spcAft>
                <a:spcPts val="0"/>
              </a:spcAft>
              <a:buClr>
                <a:schemeClr val="dk1"/>
              </a:buClr>
              <a:buFont typeface="Times New Roman"/>
              <a:buNone/>
            </a:pPr>
            <a:endParaRPr sz="3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3"/>
          <a:srcRect/>
          <a:stretch/>
        </p:blipFill>
        <p:spPr>
          <a:xfrm>
            <a:off x="1676400" y="685800"/>
            <a:ext cx="5829299" cy="4581524"/>
          </a:xfrm>
          <a:prstGeom prst="rect">
            <a:avLst/>
          </a:prstGeom>
          <a:noFill/>
          <a:ln>
            <a:noFill/>
          </a:ln>
        </p:spPr>
      </p:pic>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p:cNvPicPr preferRelativeResize="0"/>
          <p:nvPr/>
        </p:nvPicPr>
        <p:blipFill rotWithShape="1">
          <a:blip r:embed="rId3"/>
          <a:srcRect/>
          <a:stretch/>
        </p:blipFill>
        <p:spPr>
          <a:xfrm>
            <a:off x="609600" y="533400"/>
            <a:ext cx="6929438" cy="4799013"/>
          </a:xfrm>
          <a:prstGeom prst="rect">
            <a:avLst/>
          </a:prstGeom>
          <a:noFill/>
          <a:ln>
            <a:noFill/>
          </a:ln>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p:nvPr/>
        </p:nvPicPr>
        <p:blipFill rotWithShape="1">
          <a:blip r:embed="rId3"/>
          <a:srcRect/>
          <a:stretch/>
        </p:blipFill>
        <p:spPr>
          <a:xfrm>
            <a:off x="1143000" y="838200"/>
            <a:ext cx="6819899" cy="4933949"/>
          </a:xfrm>
          <a:prstGeom prst="rect">
            <a:avLst/>
          </a:prstGeom>
          <a:noFill/>
          <a:ln>
            <a:noFill/>
          </a:ln>
        </p:spPr>
      </p:pic>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Shape 267"/>
          <p:cNvPicPr preferRelativeResize="0"/>
          <p:nvPr/>
        </p:nvPicPr>
        <p:blipFill rotWithShape="1">
          <a:blip r:embed="rId3"/>
          <a:srcRect/>
          <a:stretch/>
        </p:blipFill>
        <p:spPr>
          <a:xfrm>
            <a:off x="152400" y="533400"/>
            <a:ext cx="7905750" cy="5210174"/>
          </a:xfrm>
          <a:prstGeom prst="rect">
            <a:avLst/>
          </a:prstGeom>
          <a:noFill/>
          <a:ln>
            <a:noFill/>
          </a:ln>
        </p:spPr>
      </p:pic>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p:cNvPicPr preferRelativeResize="0"/>
          <p:nvPr/>
        </p:nvPicPr>
        <p:blipFill rotWithShape="1">
          <a:blip r:embed="rId3"/>
          <a:srcRect/>
          <a:stretch/>
        </p:blipFill>
        <p:spPr>
          <a:xfrm>
            <a:off x="619125" y="1119187"/>
            <a:ext cx="7905750" cy="4619625"/>
          </a:xfrm>
          <a:prstGeom prst="rect">
            <a:avLst/>
          </a:prstGeom>
          <a:noFill/>
          <a:ln>
            <a:noFill/>
          </a:ln>
        </p:spPr>
      </p:pic>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Times New Roman"/>
                <a:ea typeface="Times New Roman"/>
                <a:cs typeface="Times New Roman"/>
                <a:sym typeface="Times New Roman"/>
              </a:rPr>
              <a:t>Diffusion through a Membrane</a:t>
            </a:r>
          </a:p>
        </p:txBody>
      </p:sp>
      <p:sp>
        <p:nvSpPr>
          <p:cNvPr id="278" name="Shape 27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The diffusion through a Membrane Activity covers the movement of a substance from an area of high concentration to an area of low concentration.  </a:t>
            </a:r>
          </a:p>
          <a:p>
            <a:pPr marL="742950" marR="0" lvl="1" indent="-285750" algn="l" rtl="0">
              <a:spcBef>
                <a:spcPts val="560"/>
              </a:spcBef>
              <a:spcAft>
                <a:spcPts val="0"/>
              </a:spcAft>
              <a:buClr>
                <a:schemeClr val="dk1"/>
              </a:buClr>
              <a:buSzPct val="100000"/>
              <a:buFont typeface="Times New Roman"/>
              <a:buChar char="–"/>
            </a:pPr>
            <a:r>
              <a:rPr lang="en-US" sz="2800" b="0" i="0" u="none" strike="noStrike" cap="none" baseline="0">
                <a:solidFill>
                  <a:schemeClr val="dk1"/>
                </a:solidFill>
                <a:latin typeface="Times New Roman"/>
                <a:ea typeface="Times New Roman"/>
                <a:cs typeface="Times New Roman"/>
                <a:sym typeface="Times New Roman"/>
              </a:rPr>
              <a:t>Remember Osmosis is the diffusion of water.</a:t>
            </a:r>
          </a:p>
          <a:p>
            <a:pPr marL="742950" marR="0" lvl="1" indent="-107950" algn="l" rtl="0">
              <a:spcBef>
                <a:spcPts val="560"/>
              </a:spcBef>
              <a:spcAft>
                <a:spcPts val="0"/>
              </a:spcAft>
              <a:buClr>
                <a:schemeClr val="dk1"/>
              </a:buClr>
              <a:buFont typeface="Times New Roman"/>
              <a:buNone/>
            </a:pPr>
            <a:endParaRPr sz="2800" b="0" i="0" u="none" strike="noStrike" cap="none" baseline="0">
              <a:solidFill>
                <a:schemeClr val="dk1"/>
              </a:solidFill>
              <a:latin typeface="Times New Roman"/>
              <a:ea typeface="Times New Roman"/>
              <a:cs typeface="Times New Roman"/>
              <a:sym typeface="Times New Roman"/>
            </a:endParaRPr>
          </a:p>
        </p:txBody>
      </p:sp>
      <p:sp>
        <p:nvSpPr>
          <p:cNvPr id="279" name="Shape 279"/>
          <p:cNvSpPr txBox="1"/>
          <p:nvPr/>
        </p:nvSpPr>
        <p:spPr>
          <a:xfrm>
            <a:off x="609600" y="4648200"/>
            <a:ext cx="7772400" cy="82232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Times New Roman"/>
                <a:ea typeface="Times New Roman"/>
                <a:cs typeface="Times New Roman"/>
                <a:sym typeface="Times New Roman"/>
              </a:rPr>
              <a:t>The next series of slides will show some typical questions that cover this activity.</a:t>
            </a:r>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p:cNvPicPr preferRelativeResize="0"/>
          <p:nvPr/>
        </p:nvPicPr>
        <p:blipFill rotWithShape="1">
          <a:blip r:embed="rId3"/>
          <a:srcRect/>
          <a:stretch/>
        </p:blipFill>
        <p:spPr>
          <a:xfrm>
            <a:off x="381000" y="304800"/>
            <a:ext cx="6191250" cy="3676650"/>
          </a:xfrm>
          <a:prstGeom prst="rect">
            <a:avLst/>
          </a:prstGeom>
          <a:noFill/>
          <a:ln>
            <a:noFill/>
          </a:ln>
        </p:spPr>
      </p:pic>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p:cNvPicPr preferRelativeResize="0"/>
          <p:nvPr/>
        </p:nvPicPr>
        <p:blipFill rotWithShape="1">
          <a:blip r:embed="rId3"/>
          <a:srcRect/>
          <a:stretch/>
        </p:blipFill>
        <p:spPr>
          <a:xfrm>
            <a:off x="1600200" y="0"/>
            <a:ext cx="6602412" cy="6858000"/>
          </a:xfrm>
          <a:prstGeom prst="rect">
            <a:avLst/>
          </a:prstGeom>
          <a:noFill/>
          <a:ln>
            <a:noFill/>
          </a:ln>
        </p:spPr>
      </p:pic>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Shape 294"/>
          <p:cNvPicPr preferRelativeResize="0"/>
          <p:nvPr/>
        </p:nvPicPr>
        <p:blipFill rotWithShape="1">
          <a:blip r:embed="rId3"/>
          <a:srcRect/>
          <a:stretch/>
        </p:blipFill>
        <p:spPr>
          <a:xfrm>
            <a:off x="304800" y="609600"/>
            <a:ext cx="6734174" cy="3152775"/>
          </a:xfrm>
          <a:prstGeom prst="rect">
            <a:avLst/>
          </a:prstGeom>
          <a:noFill/>
          <a:ln>
            <a:noFill/>
          </a:ln>
        </p:spPr>
      </p:pic>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Shape 299"/>
          <p:cNvPicPr preferRelativeResize="0"/>
          <p:nvPr/>
        </p:nvPicPr>
        <p:blipFill rotWithShape="1">
          <a:blip r:embed="rId3"/>
          <a:srcRect/>
          <a:stretch/>
        </p:blipFill>
        <p:spPr>
          <a:xfrm>
            <a:off x="381000" y="228600"/>
            <a:ext cx="6743700" cy="5324474"/>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3"/>
          <a:srcRect/>
          <a:stretch/>
        </p:blipFill>
        <p:spPr>
          <a:xfrm>
            <a:off x="3810000" y="685800"/>
            <a:ext cx="5062537" cy="5881688"/>
          </a:xfrm>
          <a:prstGeom prst="rect">
            <a:avLst/>
          </a:prstGeom>
          <a:noFill/>
          <a:ln>
            <a:noFill/>
          </a:ln>
        </p:spPr>
      </p:pic>
      <p:sp>
        <p:nvSpPr>
          <p:cNvPr id="99" name="Shape 99"/>
          <p:cNvSpPr txBox="1"/>
          <p:nvPr/>
        </p:nvSpPr>
        <p:spPr>
          <a:xfrm>
            <a:off x="152400" y="685800"/>
            <a:ext cx="3352799" cy="35972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dirty="0">
                <a:solidFill>
                  <a:schemeClr val="dk1"/>
                </a:solidFill>
                <a:latin typeface="Times New Roman"/>
                <a:ea typeface="Times New Roman"/>
                <a:cs typeface="Times New Roman"/>
                <a:sym typeface="Times New Roman"/>
              </a:rPr>
              <a:t>This question covers chromatography.</a:t>
            </a:r>
          </a:p>
          <a:p>
            <a:pPr marL="0" marR="0" lvl="0" indent="0" algn="l" rtl="0">
              <a:spcBef>
                <a:spcPts val="1000"/>
              </a:spcBef>
              <a:spcAft>
                <a:spcPts val="0"/>
              </a:spcAft>
              <a:buSzPct val="25000"/>
              <a:buNone/>
            </a:pPr>
            <a:r>
              <a:rPr lang="en-US" sz="2000" b="0" i="0" u="none" strike="noStrike" cap="none" baseline="0" dirty="0">
                <a:solidFill>
                  <a:schemeClr val="dk1"/>
                </a:solidFill>
                <a:latin typeface="Times New Roman"/>
                <a:ea typeface="Times New Roman"/>
                <a:cs typeface="Times New Roman"/>
                <a:sym typeface="Times New Roman"/>
              </a:rPr>
              <a:t>Chromatography is a technique that separates plant pigments.</a:t>
            </a:r>
          </a:p>
          <a:p>
            <a:pPr marL="0" marR="0" lvl="0" indent="0" algn="l" rtl="0">
              <a:spcBef>
                <a:spcPts val="1000"/>
              </a:spcBef>
              <a:spcAft>
                <a:spcPts val="0"/>
              </a:spcAft>
              <a:buSzPct val="25000"/>
              <a:buNone/>
            </a:pPr>
            <a:r>
              <a:rPr lang="en-US" sz="2000" b="0" i="0" u="none" strike="noStrike" cap="none" baseline="0" dirty="0">
                <a:solidFill>
                  <a:schemeClr val="dk1"/>
                </a:solidFill>
                <a:latin typeface="Times New Roman"/>
                <a:ea typeface="Times New Roman"/>
                <a:cs typeface="Times New Roman"/>
                <a:sym typeface="Times New Roman"/>
              </a:rPr>
              <a:t>We used chromatography to separate the pigments found in the leaves of some common plants.</a:t>
            </a:r>
          </a:p>
          <a:p>
            <a:pPr marL="0" marR="0" lvl="0" indent="0" algn="l" rtl="0">
              <a:spcBef>
                <a:spcPts val="1000"/>
              </a:spcBef>
              <a:spcAft>
                <a:spcPts val="0"/>
              </a:spcAft>
              <a:buNone/>
            </a:pPr>
            <a:endParaRPr sz="20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Shape 304"/>
          <p:cNvPicPr preferRelativeResize="0"/>
          <p:nvPr/>
        </p:nvPicPr>
        <p:blipFill rotWithShape="1">
          <a:blip r:embed="rId3"/>
          <a:srcRect/>
          <a:stretch/>
        </p:blipFill>
        <p:spPr>
          <a:xfrm>
            <a:off x="457200" y="457200"/>
            <a:ext cx="6732587" cy="4848225"/>
          </a:xfrm>
          <a:prstGeom prst="rect">
            <a:avLst/>
          </a:prstGeom>
          <a:noFill/>
          <a:ln>
            <a:noFill/>
          </a:ln>
        </p:spPr>
      </p:pic>
      <p:cxnSp>
        <p:nvCxnSpPr>
          <p:cNvPr id="305" name="Shape 305"/>
          <p:cNvCxnSpPr/>
          <p:nvPr/>
        </p:nvCxnSpPr>
        <p:spPr>
          <a:xfrm>
            <a:off x="3810000" y="4191000"/>
            <a:ext cx="1066799" cy="0"/>
          </a:xfrm>
          <a:prstGeom prst="straightConnector1">
            <a:avLst/>
          </a:prstGeom>
          <a:noFill/>
          <a:ln w="9525" cap="flat">
            <a:solidFill>
              <a:schemeClr val="dk1"/>
            </a:solidFill>
            <a:prstDash val="solid"/>
            <a:round/>
            <a:headEnd type="none" w="med" len="med"/>
            <a:tailEnd type="triangle" w="med" len="med"/>
          </a:ln>
        </p:spPr>
      </p:cxnSp>
      <p:sp>
        <p:nvSpPr>
          <p:cNvPr id="306" name="Shape 306"/>
          <p:cNvSpPr txBox="1"/>
          <p:nvPr/>
        </p:nvSpPr>
        <p:spPr>
          <a:xfrm>
            <a:off x="4876800" y="3962400"/>
            <a:ext cx="2514599"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Cell membrane</a:t>
            </a:r>
          </a:p>
        </p:txBody>
      </p:sp>
      <p:sp>
        <p:nvSpPr>
          <p:cNvPr id="307" name="Shape 307"/>
          <p:cNvSpPr txBox="1"/>
          <p:nvPr/>
        </p:nvSpPr>
        <p:spPr>
          <a:xfrm>
            <a:off x="990600" y="5181600"/>
            <a:ext cx="6781800" cy="7016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The onion cell has been placed in a hypertonic solution &amp; will shrink due to a loss of water.</a:t>
            </a:r>
          </a:p>
        </p:txBody>
      </p:sp>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p:cNvPicPr preferRelativeResize="0"/>
          <p:nvPr/>
        </p:nvPicPr>
        <p:blipFill rotWithShape="1">
          <a:blip r:embed="rId3"/>
          <a:srcRect/>
          <a:stretch/>
        </p:blipFill>
        <p:spPr>
          <a:xfrm>
            <a:off x="1128712" y="790575"/>
            <a:ext cx="6886575" cy="5276849"/>
          </a:xfrm>
          <a:prstGeom prst="rect">
            <a:avLst/>
          </a:prstGeom>
          <a:noFill/>
          <a:ln>
            <a:noFill/>
          </a:ln>
        </p:spPr>
      </p:pic>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3"/>
          <a:srcRect/>
          <a:stretch/>
        </p:blipFill>
        <p:spPr>
          <a:xfrm>
            <a:off x="1133475" y="1485900"/>
            <a:ext cx="6877050" cy="3886200"/>
          </a:xfrm>
          <a:prstGeom prst="rect">
            <a:avLst/>
          </a:prstGeom>
          <a:noFill/>
          <a:ln>
            <a:noFill/>
          </a:ln>
        </p:spPr>
      </p:pic>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Shape 322"/>
          <p:cNvPicPr preferRelativeResize="0"/>
          <p:nvPr/>
        </p:nvPicPr>
        <p:blipFill rotWithShape="1">
          <a:blip r:embed="rId3"/>
          <a:srcRect/>
          <a:stretch/>
        </p:blipFill>
        <p:spPr>
          <a:xfrm>
            <a:off x="1076325" y="314325"/>
            <a:ext cx="6991350" cy="6229350"/>
          </a:xfrm>
          <a:prstGeom prst="rect">
            <a:avLst/>
          </a:prstGeom>
          <a:noFill/>
          <a:ln>
            <a:noFill/>
          </a:ln>
        </p:spPr>
      </p:pic>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Shape 327"/>
          <p:cNvPicPr preferRelativeResize="0"/>
          <p:nvPr/>
        </p:nvPicPr>
        <p:blipFill rotWithShape="1">
          <a:blip r:embed="rId3"/>
          <a:srcRect/>
          <a:stretch/>
        </p:blipFill>
        <p:spPr>
          <a:xfrm>
            <a:off x="381000" y="381000"/>
            <a:ext cx="6343650" cy="2486024"/>
          </a:xfrm>
          <a:prstGeom prst="rect">
            <a:avLst/>
          </a:prstGeom>
          <a:noFill/>
          <a:ln>
            <a:noFill/>
          </a:ln>
        </p:spPr>
      </p:pic>
    </p:spTree>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Shape 332"/>
          <p:cNvPicPr preferRelativeResize="0"/>
          <p:nvPr/>
        </p:nvPicPr>
        <p:blipFill rotWithShape="1">
          <a:blip r:embed="rId3"/>
          <a:srcRect/>
          <a:stretch/>
        </p:blipFill>
        <p:spPr>
          <a:xfrm>
            <a:off x="381000" y="381000"/>
            <a:ext cx="6343650" cy="2486024"/>
          </a:xfrm>
          <a:prstGeom prst="rect">
            <a:avLst/>
          </a:prstGeom>
          <a:noFill/>
          <a:ln>
            <a:noFill/>
          </a:ln>
        </p:spPr>
      </p:pic>
      <p:sp>
        <p:nvSpPr>
          <p:cNvPr id="333" name="Shape 333"/>
          <p:cNvSpPr txBox="1"/>
          <p:nvPr/>
        </p:nvSpPr>
        <p:spPr>
          <a:xfrm>
            <a:off x="457200" y="3200400"/>
            <a:ext cx="6858000" cy="1006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Remember Active Transport is the movement of material from an area of low concentration to an area of high concentration with the expenditure of energy (ATP).</a:t>
            </a:r>
          </a:p>
        </p:txBody>
      </p:sp>
    </p:spTree>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Shape 338"/>
          <p:cNvPicPr preferRelativeResize="0"/>
          <p:nvPr/>
        </p:nvPicPr>
        <p:blipFill rotWithShape="1">
          <a:blip r:embed="rId3"/>
          <a:srcRect/>
          <a:stretch/>
        </p:blipFill>
        <p:spPr>
          <a:xfrm>
            <a:off x="1152525" y="895350"/>
            <a:ext cx="6838949" cy="5067300"/>
          </a:xfrm>
          <a:prstGeom prst="rect">
            <a:avLst/>
          </a:prstGeom>
          <a:noFill/>
          <a:ln>
            <a:noFill/>
          </a:ln>
        </p:spPr>
      </p:pic>
    </p:spTree>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Shape 343"/>
          <p:cNvPicPr preferRelativeResize="0"/>
          <p:nvPr/>
        </p:nvPicPr>
        <p:blipFill rotWithShape="1">
          <a:blip r:embed="rId3"/>
          <a:srcRect/>
          <a:stretch/>
        </p:blipFill>
        <p:spPr>
          <a:xfrm>
            <a:off x="1609725" y="695325"/>
            <a:ext cx="5924550" cy="5467350"/>
          </a:xfrm>
          <a:prstGeom prst="rect">
            <a:avLst/>
          </a:prstGeom>
          <a:noFill/>
          <a:ln>
            <a:noFill/>
          </a:ln>
        </p:spPr>
      </p:pic>
    </p:spTree>
  </p:cSld>
  <p:clrMapOvr>
    <a:masterClrMapping/>
  </p:clrMapOvr>
  <p:transition xmlns:p14="http://schemas.microsoft.com/office/powerpoint/2010/mai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p:cNvPicPr preferRelativeResize="0"/>
          <p:nvPr/>
        </p:nvPicPr>
        <p:blipFill rotWithShape="1">
          <a:blip r:embed="rId3"/>
          <a:srcRect/>
          <a:stretch/>
        </p:blipFill>
        <p:spPr>
          <a:xfrm>
            <a:off x="152400" y="0"/>
            <a:ext cx="7905750" cy="4362449"/>
          </a:xfrm>
          <a:prstGeom prst="rect">
            <a:avLst/>
          </a:prstGeom>
          <a:noFill/>
          <a:ln>
            <a:noFill/>
          </a:ln>
        </p:spPr>
      </p:pic>
    </p:spTree>
  </p:cSld>
  <p:clrMapOvr>
    <a:masterClrMapping/>
  </p:clrMapOvr>
  <p:transition xmlns:p14="http://schemas.microsoft.com/office/powerpoint/2010/mai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Shape 353"/>
          <p:cNvPicPr preferRelativeResize="0"/>
          <p:nvPr/>
        </p:nvPicPr>
        <p:blipFill rotWithShape="1">
          <a:blip r:embed="rId3"/>
          <a:srcRect/>
          <a:stretch/>
        </p:blipFill>
        <p:spPr>
          <a:xfrm>
            <a:off x="152400" y="0"/>
            <a:ext cx="7905750" cy="4362449"/>
          </a:xfrm>
          <a:prstGeom prst="rect">
            <a:avLst/>
          </a:prstGeom>
          <a:noFill/>
          <a:ln>
            <a:noFill/>
          </a:ln>
        </p:spPr>
      </p:pic>
      <p:sp>
        <p:nvSpPr>
          <p:cNvPr id="354" name="Shape 354"/>
          <p:cNvSpPr txBox="1"/>
          <p:nvPr/>
        </p:nvSpPr>
        <p:spPr>
          <a:xfrm>
            <a:off x="533400" y="4495800"/>
            <a:ext cx="7924799" cy="1006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In this situation, the onion cell has been placed in a hypotonic solution (LOW SOLUTE/HIGH SOLVENT) the cell will gain water &amp; the cell membrane will swell to the point of pressing against the cell wall.</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srcRect/>
          <a:stretch/>
        </p:blipFill>
        <p:spPr>
          <a:xfrm>
            <a:off x="3810000" y="133350"/>
            <a:ext cx="5162549" cy="6724649"/>
          </a:xfrm>
          <a:prstGeom prst="rect">
            <a:avLst/>
          </a:prstGeom>
          <a:noFill/>
          <a:ln>
            <a:noFill/>
          </a:ln>
        </p:spPr>
      </p:pic>
      <p:sp>
        <p:nvSpPr>
          <p:cNvPr id="111" name="Shape 111"/>
          <p:cNvSpPr txBox="1"/>
          <p:nvPr/>
        </p:nvSpPr>
        <p:spPr>
          <a:xfrm>
            <a:off x="228600" y="457200"/>
            <a:ext cx="3048000" cy="396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112" name="Shape 112"/>
          <p:cNvSpPr txBox="1"/>
          <p:nvPr/>
        </p:nvSpPr>
        <p:spPr>
          <a:xfrm>
            <a:off x="304800" y="533400"/>
            <a:ext cx="2666999" cy="37496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dirty="0">
                <a:solidFill>
                  <a:schemeClr val="dk1"/>
                </a:solidFill>
                <a:latin typeface="Times New Roman"/>
                <a:ea typeface="Times New Roman"/>
                <a:cs typeface="Times New Roman"/>
                <a:sym typeface="Times New Roman"/>
              </a:rPr>
              <a:t>This question covers the molecular relationship between species.</a:t>
            </a:r>
          </a:p>
          <a:p>
            <a:pPr marL="0" marR="0" lvl="0" indent="0" algn="l" rtl="0">
              <a:spcBef>
                <a:spcPts val="1000"/>
              </a:spcBef>
              <a:spcAft>
                <a:spcPts val="0"/>
              </a:spcAft>
              <a:buSzPct val="25000"/>
              <a:buNone/>
            </a:pPr>
            <a:r>
              <a:rPr lang="en-US" sz="2000" b="0" i="0" u="none" strike="noStrike" cap="none" baseline="0" dirty="0">
                <a:solidFill>
                  <a:schemeClr val="dk1"/>
                </a:solidFill>
                <a:latin typeface="Times New Roman"/>
                <a:ea typeface="Times New Roman"/>
                <a:cs typeface="Times New Roman"/>
                <a:sym typeface="Times New Roman"/>
              </a:rPr>
              <a:t>Remember that DNA yields mRNA which is used to synthesize proteins.</a:t>
            </a:r>
          </a:p>
          <a:p>
            <a:pPr marL="0" marR="0" lvl="0" indent="0" algn="l" rtl="0">
              <a:spcBef>
                <a:spcPts val="1000"/>
              </a:spcBef>
              <a:spcAft>
                <a:spcPts val="0"/>
              </a:spcAft>
              <a:buSzPct val="25000"/>
              <a:buNone/>
            </a:pPr>
            <a:r>
              <a:rPr lang="en-US" sz="2000" b="0" i="0" u="none" strike="noStrike" cap="none" baseline="0" dirty="0">
                <a:solidFill>
                  <a:schemeClr val="dk1"/>
                </a:solidFill>
                <a:latin typeface="Times New Roman"/>
                <a:ea typeface="Times New Roman"/>
                <a:cs typeface="Times New Roman"/>
                <a:sym typeface="Times New Roman"/>
              </a:rPr>
              <a:t>If a two species have similar DNA they should have similar proteins.</a:t>
            </a:r>
          </a:p>
        </p:txBody>
      </p:sp>
    </p:spTree>
  </p:cSld>
  <p:clrMapOvr>
    <a:masterClrMapping/>
  </p:clrMapOvr>
  <p:transition xmlns:p14="http://schemas.microsoft.com/office/powerpoint/2010/mai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Shape 359"/>
          <p:cNvPicPr preferRelativeResize="0"/>
          <p:nvPr/>
        </p:nvPicPr>
        <p:blipFill rotWithShape="1">
          <a:blip r:embed="rId3"/>
          <a:srcRect/>
          <a:stretch/>
        </p:blipFill>
        <p:spPr>
          <a:xfrm>
            <a:off x="1066800" y="0"/>
            <a:ext cx="6667500" cy="3600450"/>
          </a:xfrm>
          <a:prstGeom prst="rect">
            <a:avLst/>
          </a:prstGeom>
          <a:noFill/>
          <a:ln>
            <a:noFill/>
          </a:ln>
        </p:spPr>
      </p:pic>
      <p:pic>
        <p:nvPicPr>
          <p:cNvPr id="360" name="Shape 360"/>
          <p:cNvPicPr preferRelativeResize="0"/>
          <p:nvPr/>
        </p:nvPicPr>
        <p:blipFill rotWithShape="1">
          <a:blip r:embed="rId4"/>
          <a:srcRect/>
          <a:stretch/>
        </p:blipFill>
        <p:spPr>
          <a:xfrm>
            <a:off x="990600" y="3305175"/>
            <a:ext cx="6743700" cy="3552825"/>
          </a:xfrm>
          <a:prstGeom prst="rect">
            <a:avLst/>
          </a:prstGeom>
          <a:noFill/>
          <a:ln>
            <a:noFill/>
          </a:ln>
        </p:spPr>
      </p:pic>
    </p:spTree>
  </p:cSld>
  <p:clrMapOvr>
    <a:masterClrMapping/>
  </p:clrMapOvr>
  <p:transition xmlns:p14="http://schemas.microsoft.com/office/powerpoint/2010/mai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Shape 365"/>
          <p:cNvPicPr preferRelativeResize="0"/>
          <p:nvPr/>
        </p:nvPicPr>
        <p:blipFill rotWithShape="1">
          <a:blip r:embed="rId3"/>
          <a:srcRect/>
          <a:stretch/>
        </p:blipFill>
        <p:spPr>
          <a:xfrm>
            <a:off x="0" y="0"/>
            <a:ext cx="6667500" cy="3600450"/>
          </a:xfrm>
          <a:prstGeom prst="rect">
            <a:avLst/>
          </a:prstGeom>
          <a:noFill/>
          <a:ln>
            <a:noFill/>
          </a:ln>
        </p:spPr>
      </p:pic>
      <p:pic>
        <p:nvPicPr>
          <p:cNvPr id="366" name="Shape 366"/>
          <p:cNvPicPr preferRelativeResize="0"/>
          <p:nvPr/>
        </p:nvPicPr>
        <p:blipFill rotWithShape="1">
          <a:blip r:embed="rId4"/>
          <a:srcRect/>
          <a:stretch/>
        </p:blipFill>
        <p:spPr>
          <a:xfrm>
            <a:off x="0" y="3305175"/>
            <a:ext cx="6743700" cy="3552825"/>
          </a:xfrm>
          <a:prstGeom prst="rect">
            <a:avLst/>
          </a:prstGeom>
          <a:noFill/>
          <a:ln>
            <a:noFill/>
          </a:ln>
        </p:spPr>
      </p:pic>
      <p:sp>
        <p:nvSpPr>
          <p:cNvPr id="367" name="Shape 367"/>
          <p:cNvSpPr txBox="1"/>
          <p:nvPr/>
        </p:nvSpPr>
        <p:spPr>
          <a:xfrm>
            <a:off x="6629400" y="1600200"/>
            <a:ext cx="2286000" cy="46640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Question 60, I → iodine will flow into the artificial cell &amp; react with the starch solution causing a color change (black/blue).  G → glucose will diffuse out of the artificial cell.  Remember the solutes I &amp; G will reach equilibrium, while starch will remain in the artificial cell.  </a:t>
            </a:r>
          </a:p>
        </p:txBody>
      </p:sp>
    </p:spTree>
  </p:cSld>
  <p:clrMapOvr>
    <a:masterClrMapping/>
  </p:clrMapOvr>
  <p:transition xmlns:p14="http://schemas.microsoft.com/office/powerpoint/2010/mai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Shape 372"/>
          <p:cNvPicPr preferRelativeResize="0"/>
          <p:nvPr/>
        </p:nvPicPr>
        <p:blipFill rotWithShape="1">
          <a:blip r:embed="rId3"/>
          <a:srcRect/>
          <a:stretch/>
        </p:blipFill>
        <p:spPr>
          <a:xfrm>
            <a:off x="152400" y="381000"/>
            <a:ext cx="6838949" cy="2009774"/>
          </a:xfrm>
          <a:prstGeom prst="rect">
            <a:avLst/>
          </a:prstGeom>
          <a:noFill/>
          <a:ln>
            <a:noFill/>
          </a:ln>
        </p:spPr>
      </p:pic>
    </p:spTree>
  </p:cSld>
  <p:clrMapOvr>
    <a:masterClrMapping/>
  </p:clrMapOvr>
  <p:transition xmlns:p14="http://schemas.microsoft.com/office/powerpoint/2010/mai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Shape 377"/>
          <p:cNvPicPr preferRelativeResize="0"/>
          <p:nvPr/>
        </p:nvPicPr>
        <p:blipFill rotWithShape="1">
          <a:blip r:embed="rId3"/>
          <a:srcRect/>
          <a:stretch/>
        </p:blipFill>
        <p:spPr>
          <a:xfrm>
            <a:off x="0" y="709612"/>
            <a:ext cx="9144000" cy="5440362"/>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304800" y="304800"/>
            <a:ext cx="8458200"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600" b="0" i="0" u="none" strike="noStrike" cap="none" baseline="0">
                <a:solidFill>
                  <a:schemeClr val="dk1"/>
                </a:solidFill>
                <a:latin typeface="Times New Roman"/>
                <a:ea typeface="Times New Roman"/>
                <a:cs typeface="Times New Roman"/>
                <a:sym typeface="Times New Roman"/>
              </a:rPr>
              <a:t>Question 68 uses the amino acid sequence that results in the production of a protein to show evolutionary relationships.  The sequence is the same in humans and chimpanzees. </a:t>
            </a:r>
          </a:p>
        </p:txBody>
      </p:sp>
      <p:pic>
        <p:nvPicPr>
          <p:cNvPr id="118" name="Shape 118"/>
          <p:cNvPicPr preferRelativeResize="0"/>
          <p:nvPr/>
        </p:nvPicPr>
        <p:blipFill rotWithShape="1">
          <a:blip r:embed="rId3"/>
          <a:srcRect/>
          <a:stretch/>
        </p:blipFill>
        <p:spPr>
          <a:xfrm>
            <a:off x="1690193" y="838200"/>
            <a:ext cx="4634405" cy="2590800"/>
          </a:xfrm>
          <a:prstGeom prst="rect">
            <a:avLst/>
          </a:prstGeom>
          <a:noFill/>
          <a:ln>
            <a:noFill/>
          </a:ln>
        </p:spPr>
      </p:pic>
      <p:pic>
        <p:nvPicPr>
          <p:cNvPr id="119" name="Shape 119"/>
          <p:cNvPicPr preferRelativeResize="0"/>
          <p:nvPr/>
        </p:nvPicPr>
        <p:blipFill rotWithShape="1">
          <a:blip r:embed="rId4"/>
          <a:srcRect/>
          <a:stretch/>
        </p:blipFill>
        <p:spPr>
          <a:xfrm>
            <a:off x="1676399" y="3310110"/>
            <a:ext cx="5286459" cy="3624089"/>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Chromatography</a:t>
            </a:r>
            <a:endParaRPr lang="en-US" sz="54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132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srcRect/>
          <a:stretch/>
        </p:blipFill>
        <p:spPr>
          <a:xfrm>
            <a:off x="2971800" y="762000"/>
            <a:ext cx="5562600" cy="5695950"/>
          </a:xfrm>
          <a:prstGeom prst="rect">
            <a:avLst/>
          </a:prstGeom>
          <a:noFill/>
          <a:ln>
            <a:noFill/>
          </a:ln>
        </p:spPr>
      </p:pic>
      <p:sp>
        <p:nvSpPr>
          <p:cNvPr id="105" name="Shape 105"/>
          <p:cNvSpPr txBox="1"/>
          <p:nvPr/>
        </p:nvSpPr>
        <p:spPr>
          <a:xfrm>
            <a:off x="228600" y="381000"/>
            <a:ext cx="5029199" cy="396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a:solidFill>
                  <a:schemeClr val="dk1"/>
                </a:solidFill>
                <a:latin typeface="Times New Roman"/>
                <a:ea typeface="Times New Roman"/>
                <a:cs typeface="Times New Roman"/>
                <a:sym typeface="Times New Roman"/>
              </a:rPr>
              <a:t>Here is another chromatography question.</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3"/>
          <a:srcRect/>
          <a:stretch/>
        </p:blipFill>
        <p:spPr>
          <a:xfrm>
            <a:off x="2667000" y="152400"/>
            <a:ext cx="6253163" cy="6557963"/>
          </a:xfrm>
          <a:prstGeom prst="rect">
            <a:avLst/>
          </a:prstGeom>
          <a:noFill/>
          <a:ln>
            <a:noFill/>
          </a:ln>
        </p:spPr>
      </p:pic>
      <p:sp>
        <p:nvSpPr>
          <p:cNvPr id="125" name="Shape 125"/>
          <p:cNvSpPr txBox="1"/>
          <p:nvPr/>
        </p:nvSpPr>
        <p:spPr>
          <a:xfrm>
            <a:off x="152400" y="228600"/>
            <a:ext cx="2514599" cy="53101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Questions 69 &amp; 70 cover DNA electrophoresis.  Restriction enzymes cut DNA into fragments.  These fragments are placed in the wells of a electrophoresis gel.  Electric current is then passed through the gel separating the fragments by size.  The smaller fragments move farther away from the wells while  the larger fragments remain close to the wells.  If the DNA of two species is similar they will produce similar fragments.   </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944</Words>
  <Application>Microsoft Macintosh PowerPoint</Application>
  <PresentationFormat>On-screen Show (4:3)</PresentationFormat>
  <Paragraphs>60</Paragraphs>
  <Slides>53</Slides>
  <Notes>52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Default Design</vt:lpstr>
      <vt:lpstr>The Four Required Labs</vt:lpstr>
      <vt:lpstr>Relationships and Biodiversity</vt:lpstr>
      <vt:lpstr>Relationships and Biodiversity</vt:lpstr>
      <vt:lpstr>PowerPoint Presentation</vt:lpstr>
      <vt:lpstr>PowerPoint Presentation</vt:lpstr>
      <vt:lpstr>PowerPoint Presentation</vt:lpstr>
      <vt:lpstr>Chromatography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Connections</vt:lpstr>
      <vt:lpstr>Making Connections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Beaks of Finches</vt:lpstr>
      <vt:lpstr>The Beaks of Finches</vt:lpstr>
      <vt:lpstr>PowerPoint Presentation</vt:lpstr>
      <vt:lpstr>PowerPoint Presentation</vt:lpstr>
      <vt:lpstr>PowerPoint Presentation</vt:lpstr>
      <vt:lpstr>PowerPoint Presentation</vt:lpstr>
      <vt:lpstr>PowerPoint Presentation</vt:lpstr>
      <vt:lpstr>PowerPoint Presentation</vt:lpstr>
      <vt:lpstr>Diffusion through a Membrane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 Required Labs</dc:title>
  <cp:lastModifiedBy>Vincent Joralemon</cp:lastModifiedBy>
  <cp:revision>1</cp:revision>
  <dcterms:modified xsi:type="dcterms:W3CDTF">2014-06-11T02:32:56Z</dcterms:modified>
</cp:coreProperties>
</file>